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9" r:id="rId3"/>
    <p:sldId id="302" r:id="rId4"/>
    <p:sldId id="301" r:id="rId5"/>
    <p:sldId id="303" r:id="rId6"/>
    <p:sldId id="304" r:id="rId7"/>
    <p:sldId id="310" r:id="rId8"/>
    <p:sldId id="306" r:id="rId9"/>
    <p:sldId id="305" r:id="rId10"/>
    <p:sldId id="307" r:id="rId11"/>
    <p:sldId id="316" r:id="rId12"/>
    <p:sldId id="314" r:id="rId13"/>
    <p:sldId id="312" r:id="rId14"/>
    <p:sldId id="311" r:id="rId15"/>
    <p:sldId id="308" r:id="rId16"/>
    <p:sldId id="315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B4C6"/>
    <a:srgbClr val="154562"/>
    <a:srgbClr val="5F7C94"/>
    <a:srgbClr val="325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B2AD3296-B9AF-4127-982D-CA6B48C9602C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A4AE72BF-D8F2-407A-9442-F93E6B98E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36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95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11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242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458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413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727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76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386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9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98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762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5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295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0788" cy="354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16620" y="4489388"/>
            <a:ext cx="5732949" cy="4253103"/>
          </a:xfrm>
          <a:prstGeom prst="rect">
            <a:avLst/>
          </a:prstGeom>
        </p:spPr>
        <p:txBody>
          <a:bodyPr spcFirstLastPara="1" wrap="square" lIns="94918" tIns="94918" rIns="94918" bIns="949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31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D315-B0D1-4E60-B45D-0EEA0B193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8E757-D950-4492-9686-1C6AB4FFE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7C93-82ED-4EB6-A4EC-EE4BD86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CB64A-5B67-4DBD-9162-084A4868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3A2A7-43C4-46FC-94DA-354C7EF8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5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355B-3E77-4708-A1E8-054840EE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31B34-A3C7-4B96-98DB-29E67BE49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77569-8654-40D6-A7D0-84FBCA6F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412A0-9BBF-4F73-B0AA-6253BFBC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B345E-08C9-4E53-B9BD-7DFBA8CC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9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2A4A2-0D79-4CA6-96E9-D9C93AC19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5C42D-EF8A-447E-B8F6-AF1177E6A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549E0-C796-4AC8-9CBC-77A8D21F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3120-E772-4DBD-8FA8-D6D2789C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374B1-9000-4FBA-9161-77F535DF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BB10-4FC2-453D-9D26-AE8EC1DE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39083-F757-4B95-BBB7-D3EC7AB28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E2904-86A9-4B21-97EE-C0CCDF16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05A1-46F1-4439-B0DD-D8B9E373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3B333-C7CA-4374-8862-FBE629C3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0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024A-5B7D-4E41-88AD-F7669CE54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959D6-9586-4BBF-92F6-16367700C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2C39A-09C5-4740-883B-DDBB8C21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2E58E-B415-44A1-8776-A1022B57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0744E-0A23-4FDF-9042-20911579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2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1638-5682-4315-AD23-D1E5F35D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684F4-04A4-435B-8E74-BE5681599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7043A-C10D-444C-9972-41D09BA6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4DE5F-D293-4AF3-A7C6-406A06C5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07124-919B-4170-900F-430EAF33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EC51E-1DF7-4C26-8161-D0B6196E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F23F-0C2B-4D98-BB6E-4CA9CF82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9C02B-3AF9-457B-89A0-0E450B7D7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E629F-6E4A-4EE8-A4E2-AD48A8005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1D568-21F9-40BB-A579-EF4A0D479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3F64DA-39AB-45DE-B6CC-5306E6168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6FD99-B522-4ED8-92B6-A4EB96B9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01E0C-F936-4909-917B-D610656A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8725D-5E40-444A-B90A-DFD3F006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5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4D0B-28D8-4F3B-BE0E-30FAEC0A9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A5C44-342A-4F76-8B32-B6530EC5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C8AA3-8383-4A81-AD7A-D50A7B96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966E-FEE2-4E47-A641-1C475A56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0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501E2-422D-4186-9A6D-332B5A08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C5CD5-45AC-451E-851A-848755D1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6E15C-0FEC-4056-9973-1CFCD4D5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8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C9CF-4028-485B-A2E9-F0E51E2D0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9350F-DC0A-4ABE-AF7F-A06593E90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AE42F-57BD-4E34-BAD7-3E6DA5317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971F3-1992-4FC8-A02E-8B4B3816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A3A38-A82D-462A-B934-AD127BBA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906CC-DF73-4A67-997E-2136248D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5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998C-488E-48B2-A62F-82D6C8F62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93D30-C5DF-4FB2-BFE3-7A8F2595D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D24A0-7A96-428D-932D-97CC5F85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857B3-5BE4-4ABF-B190-321A2B62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8063E-BDF7-4C50-A2E0-6E2E00B3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A1353-D5E6-4800-BE35-FB200D6A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0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7F7ED-82E4-4EAC-B1FF-5C7DCAB2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09AE1-8C24-432C-B1B4-03BB45B84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068B1-9102-4D2C-AD94-CA2D07ECA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C6B8-A6DA-4CA0-A634-8F1B39CEA706}" type="datetimeFigureOut">
              <a:rPr lang="en-US" smtClean="0"/>
              <a:t>04/18/22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425D2-B198-4FFC-843C-3D1F89915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8ED7B-3791-42EA-AA27-B5C43C773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D121D-A1FF-4B41-AAA0-423CD223B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7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ED1EB-5A7A-4706-BE45-7A88095CB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42291"/>
            <a:ext cx="9144000" cy="2387600"/>
          </a:xfrm>
          <a:effectLst/>
        </p:spPr>
        <p:txBody>
          <a:bodyPr>
            <a:normAutofit/>
          </a:bodyPr>
          <a:lstStyle/>
          <a:p>
            <a:r>
              <a:rPr lang="en-US" sz="6600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Final Report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70465-325C-48FC-ADEE-82F421FEE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50073"/>
            <a:ext cx="9144000" cy="1655762"/>
          </a:xfrm>
        </p:spPr>
        <p:txBody>
          <a:bodyPr/>
          <a:lstStyle/>
          <a:p>
            <a:r>
              <a:rPr lang="en-US" spc="30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Pickens County Planning Commission</a:t>
            </a:r>
          </a:p>
          <a:p>
            <a:r>
              <a:rPr lang="en-US" spc="30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April 18,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90C6F-2DCB-4422-8D37-5F08894924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493237" y="155723"/>
            <a:ext cx="5139373" cy="2450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2A9FB-9ACF-4D02-A8B4-FC1FFA8D2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7" y="245632"/>
            <a:ext cx="4058216" cy="20291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ECE1B8-C0CA-423B-9877-F6A68289BEAB}"/>
              </a:ext>
            </a:extLst>
          </p:cNvPr>
          <p:cNvCxnSpPr/>
          <p:nvPr/>
        </p:nvCxnSpPr>
        <p:spPr>
          <a:xfrm flipV="1">
            <a:off x="651510" y="1788795"/>
            <a:ext cx="3138170" cy="0"/>
          </a:xfrm>
          <a:prstGeom prst="line">
            <a:avLst/>
          </a:prstGeom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3B1EFF3-66B0-4E6F-A70E-AA3AAF8A6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948" y="6000506"/>
            <a:ext cx="1606550" cy="614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4487CD-4924-4F94-B0BC-D0E4C02FB9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618" y="5902716"/>
            <a:ext cx="668655" cy="791210"/>
          </a:xfrm>
          <a:prstGeom prst="rect">
            <a:avLst/>
          </a:prstGeom>
          <a:noFill/>
        </p:spPr>
      </p:pic>
      <p:pic>
        <p:nvPicPr>
          <p:cNvPr id="13" name="Picture 1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2CF57A4-58A5-479D-B428-696950513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8" y="5411861"/>
            <a:ext cx="914400" cy="128206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180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01ED-FDD4-45F2-8F2F-F964196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9425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Highway 11 Corridor Design Guidelines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same boundary as moratorium (660 feet from centerline)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Architectural design guidelines should address the following elements at a minimum: building materials, colors, roof design, windows, entrances, special architectural features, and signage.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Site design guidelines should address the following elements at a minimum: parking, landscaping, exterior lighting, screening and buffering, and driveway/access locations.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Considerations</a:t>
            </a:r>
          </a:p>
          <a:p>
            <a:pPr lvl="2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Setback and ROW buffering from Highway 11</a:t>
            </a:r>
          </a:p>
          <a:p>
            <a:pPr lvl="2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Slope Analysis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4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4C6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021CBA1E-DF0A-4E33-B431-BC5323B37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4C6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 hydrant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5C822792-950A-4D5D-9479-539407AA6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DAE359-0B93-4DD7-AE4C-EDFF93B53332}"/>
              </a:ext>
            </a:extLst>
          </p:cNvPr>
          <p:cNvCxnSpPr/>
          <p:nvPr/>
        </p:nvCxnSpPr>
        <p:spPr>
          <a:xfrm>
            <a:off x="4666268" y="3429000"/>
            <a:ext cx="5213023" cy="0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A4B60E-4F16-44ED-AA36-9BB531A95F3C}"/>
              </a:ext>
            </a:extLst>
          </p:cNvPr>
          <p:cNvSpPr txBox="1"/>
          <p:nvPr/>
        </p:nvSpPr>
        <p:spPr>
          <a:xfrm>
            <a:off x="5021330" y="3505200"/>
            <a:ext cx="45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60-foot ROW buffer from pavement edge</a:t>
            </a:r>
          </a:p>
        </p:txBody>
      </p:sp>
    </p:spTree>
    <p:extLst>
      <p:ext uri="{BB962C8B-B14F-4D97-AF65-F5344CB8AC3E}">
        <p14:creationId xmlns:p14="http://schemas.microsoft.com/office/powerpoint/2010/main" val="1857289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4C6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map&#10;&#10;Description automatically generated">
            <a:extLst>
              <a:ext uri="{FF2B5EF4-FFF2-40B4-BE49-F238E27FC236}">
                <a16:creationId xmlns:a16="http://schemas.microsoft.com/office/drawing/2014/main" id="{500B22F0-550C-4CC0-B867-27BD98556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96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4C6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83438BA-3CB5-4569-8EFC-34450BD29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41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01ED-FDD4-45F2-8F2F-F964196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9425" cy="4351338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Amendments to Unified Development Standards Ordinance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Incorporate moderate and steep slope development standards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 language to minimize / restrict cut and fill development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Viewshed Study of the Corridor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Look beyond Highway 11 corridor boundary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 views of lakes, greenbelts, mountains, etc. 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Develop a Conservation Strategy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counties taking proactive approach through conservation trusts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be used as tool to protect viewsheds outside of the Highway 11 corridor</a:t>
            </a:r>
          </a:p>
        </p:txBody>
      </p:sp>
    </p:spTree>
    <p:extLst>
      <p:ext uri="{BB962C8B-B14F-4D97-AF65-F5344CB8AC3E}">
        <p14:creationId xmlns:p14="http://schemas.microsoft.com/office/powerpoint/2010/main" val="722701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2724346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37452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4C6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D48A6C2-C366-4008-90C4-785B64CA1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8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Purpose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01ED-FDD4-45F2-8F2F-F964196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9616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Review existing conditions along Highway 11 (slopes, traffic, crashes, topography, etc.)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Solicit public opinion about the future of the corridor (public meetings, survey, focus groups)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Provide recommendations to the County on how to address future development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0E18F-3838-475F-9906-41AC73299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25" y="1825625"/>
            <a:ext cx="5712447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/>
          <p:nvPr/>
        </p:nvSpPr>
        <p:spPr>
          <a:xfrm>
            <a:off x="37477" y="3499026"/>
            <a:ext cx="2316480" cy="856944"/>
          </a:xfrm>
          <a:prstGeom prst="chevron">
            <a:avLst>
              <a:gd name="adj" fmla="val 50000"/>
            </a:avLst>
          </a:prstGeom>
          <a:solidFill>
            <a:schemeClr val="bg1">
              <a:lumMod val="95000"/>
              <a:alpha val="534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6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ea typeface="Titillium Web"/>
                <a:cs typeface="Segoe UI Semibold" panose="020B0702040204020203" pitchFamily="34" charset="0"/>
                <a:sym typeface="Titillium Web"/>
              </a:rPr>
              <a:t>PROJECT INITATION</a:t>
            </a:r>
            <a:endParaRPr sz="1600" b="1" kern="0" dirty="0">
              <a:ln w="3175">
                <a:solidFill>
                  <a:srgbClr val="A2B4C6"/>
                </a:solidFill>
              </a:ln>
              <a:solidFill>
                <a:srgbClr val="154562"/>
              </a:solidFill>
              <a:latin typeface="Segoe UI Semibold" panose="020B0702040204020203" pitchFamily="34" charset="0"/>
              <a:ea typeface="Titillium Web"/>
              <a:cs typeface="Segoe UI Semibold" panose="020B0702040204020203" pitchFamily="34" charset="0"/>
              <a:sym typeface="Titillium Web"/>
            </a:endParaRPr>
          </a:p>
        </p:txBody>
      </p:sp>
      <p:sp>
        <p:nvSpPr>
          <p:cNvPr id="20" name="Shape 948"/>
          <p:cNvSpPr/>
          <p:nvPr/>
        </p:nvSpPr>
        <p:spPr>
          <a:xfrm>
            <a:off x="1727200" y="3496311"/>
            <a:ext cx="4023360" cy="856944"/>
          </a:xfrm>
          <a:prstGeom prst="chevron">
            <a:avLst>
              <a:gd name="adj" fmla="val 50000"/>
            </a:avLst>
          </a:prstGeom>
          <a:solidFill>
            <a:schemeClr val="bg1">
              <a:lumMod val="85000"/>
              <a:alpha val="534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6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ea typeface="Titillium Web"/>
                <a:cs typeface="Segoe UI Semibold" panose="020B0702040204020203" pitchFamily="34" charset="0"/>
                <a:sym typeface="Titillium Web"/>
              </a:rPr>
              <a:t>PRELIMINARY REVIEW AND ANALYSIS</a:t>
            </a:r>
            <a:endParaRPr sz="1600" b="1" kern="0" dirty="0">
              <a:ln w="3175">
                <a:solidFill>
                  <a:srgbClr val="A2B4C6"/>
                </a:solidFill>
              </a:ln>
              <a:solidFill>
                <a:srgbClr val="154562"/>
              </a:solidFill>
              <a:latin typeface="Segoe UI Semibold" panose="020B0702040204020203" pitchFamily="34" charset="0"/>
              <a:ea typeface="Titillium Web"/>
              <a:cs typeface="Segoe UI Semibold" panose="020B0702040204020203" pitchFamily="34" charset="0"/>
              <a:sym typeface="Titillium Web"/>
            </a:endParaRPr>
          </a:p>
        </p:txBody>
      </p:sp>
      <p:sp>
        <p:nvSpPr>
          <p:cNvPr id="26" name="Shape 948"/>
          <p:cNvSpPr/>
          <p:nvPr/>
        </p:nvSpPr>
        <p:spPr>
          <a:xfrm>
            <a:off x="5110576" y="3499026"/>
            <a:ext cx="4992761" cy="856944"/>
          </a:xfrm>
          <a:prstGeom prst="chevron">
            <a:avLst>
              <a:gd name="adj" fmla="val 50000"/>
            </a:avLst>
          </a:prstGeom>
          <a:solidFill>
            <a:schemeClr val="bg1">
              <a:lumMod val="75000"/>
              <a:alpha val="534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6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ea typeface="Titillium Web"/>
                <a:cs typeface="Segoe UI Semibold" panose="020B0702040204020203" pitchFamily="34" charset="0"/>
                <a:sym typeface="Titillium Web"/>
              </a:rPr>
              <a:t>ISSUES, GOALS, POLICIES,  AND RECOMMENDATIONS</a:t>
            </a:r>
            <a:endParaRPr sz="1600" b="1" kern="0" dirty="0">
              <a:ln w="3175">
                <a:solidFill>
                  <a:srgbClr val="A2B4C6"/>
                </a:solidFill>
              </a:ln>
              <a:solidFill>
                <a:srgbClr val="154562"/>
              </a:solidFill>
              <a:latin typeface="Segoe UI Semibold" panose="020B0702040204020203" pitchFamily="34" charset="0"/>
              <a:ea typeface="Titillium Web"/>
              <a:cs typeface="Segoe UI Semibold" panose="020B0702040204020203" pitchFamily="34" charset="0"/>
              <a:sym typeface="Titillium Web"/>
            </a:endParaRPr>
          </a:p>
        </p:txBody>
      </p:sp>
      <p:sp>
        <p:nvSpPr>
          <p:cNvPr id="32" name="Shape 948"/>
          <p:cNvSpPr/>
          <p:nvPr/>
        </p:nvSpPr>
        <p:spPr>
          <a:xfrm>
            <a:off x="9492793" y="3499026"/>
            <a:ext cx="2571196" cy="856944"/>
          </a:xfrm>
          <a:prstGeom prst="chevron">
            <a:avLst>
              <a:gd name="adj" fmla="val 50000"/>
            </a:avLst>
          </a:prstGeom>
          <a:solidFill>
            <a:schemeClr val="bg1">
              <a:lumMod val="65000"/>
              <a:alpha val="534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16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ea typeface="Titillium Web"/>
                <a:cs typeface="Segoe UI Semibold" panose="020B0702040204020203" pitchFamily="34" charset="0"/>
                <a:sym typeface="Titillium Web"/>
              </a:rPr>
              <a:t>FINAL PLAN AND ADOPTION</a:t>
            </a:r>
            <a:endParaRPr sz="1600" b="1" kern="0" dirty="0">
              <a:ln w="3175">
                <a:solidFill>
                  <a:srgbClr val="A2B4C6"/>
                </a:solidFill>
              </a:ln>
              <a:solidFill>
                <a:srgbClr val="154562"/>
              </a:solidFill>
              <a:latin typeface="Segoe UI Semibold" panose="020B0702040204020203" pitchFamily="34" charset="0"/>
              <a:ea typeface="Titillium Web"/>
              <a:cs typeface="Segoe UI Semibold" panose="020B0702040204020203" pitchFamily="34" charset="0"/>
              <a:sym typeface="Titillium Web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4075" y="5526195"/>
            <a:ext cx="1806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Kick Off Meeting with Pickens County staff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September 2021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625600" y="5052199"/>
            <a:ext cx="168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Public Meeting #1 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October 19, 2021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133601" y="2491048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Focus Groups 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October 26, 2021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65601" y="5052199"/>
            <a:ext cx="19768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One on One Meetings</a:t>
            </a:r>
          </a:p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with Stakeholders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December 9, 2021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626756" y="2467033"/>
            <a:ext cx="2336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Progress Report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January 2022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347675" y="5569217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Public Meeting #2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March 2022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2709682" y="3039067"/>
            <a:ext cx="0" cy="457244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333009" y="4366818"/>
            <a:ext cx="0" cy="696228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8000" y="4355969"/>
            <a:ext cx="0" cy="1097280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1601" y="2015201"/>
            <a:ext cx="11812316" cy="595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SEP 	OCT	   NOV	      DEC	    JAN	        FEB	             MAR                     APR                  MAY	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113178" y="1738682"/>
            <a:ext cx="91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2021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999073" y="1738684"/>
            <a:ext cx="914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2022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743200" y="1915586"/>
            <a:ext cx="1857507" cy="1"/>
          </a:xfrm>
          <a:prstGeom prst="line">
            <a:avLst/>
          </a:prstGeom>
          <a:ln>
            <a:solidFill>
              <a:srgbClr val="154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74493" y="1915587"/>
            <a:ext cx="1857507" cy="1"/>
          </a:xfrm>
          <a:prstGeom prst="line">
            <a:avLst/>
          </a:prstGeom>
          <a:ln>
            <a:solidFill>
              <a:srgbClr val="154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080001" y="1915584"/>
            <a:ext cx="2787095" cy="1"/>
          </a:xfrm>
          <a:prstGeom prst="line">
            <a:avLst/>
          </a:prstGeom>
          <a:ln>
            <a:solidFill>
              <a:srgbClr val="154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646443" y="1915588"/>
            <a:ext cx="3139157" cy="1"/>
          </a:xfrm>
          <a:prstGeom prst="line">
            <a:avLst/>
          </a:prstGeom>
          <a:ln>
            <a:solidFill>
              <a:srgbClr val="154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4600707" y="4353255"/>
            <a:ext cx="0" cy="696228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>
            <a:off x="6207231" y="3036352"/>
            <a:ext cx="0" cy="459959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8646443" y="4353255"/>
            <a:ext cx="0" cy="1213245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0054691" y="5464099"/>
            <a:ext cx="1806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Planning Commission Public Hearing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April 18, 2022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10855704" y="4366819"/>
            <a:ext cx="0" cy="1097280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4B997E6-9F7E-44FE-845E-D5EE497C9B45}"/>
              </a:ext>
            </a:extLst>
          </p:cNvPr>
          <p:cNvSpPr/>
          <p:nvPr/>
        </p:nvSpPr>
        <p:spPr>
          <a:xfrm>
            <a:off x="8420974" y="2428285"/>
            <a:ext cx="171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Public Meeting #3 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March 2022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351298-561F-4835-8D3B-433363C27349}"/>
              </a:ext>
            </a:extLst>
          </p:cNvPr>
          <p:cNvCxnSpPr>
            <a:cxnSpLocks/>
          </p:cNvCxnSpPr>
          <p:nvPr/>
        </p:nvCxnSpPr>
        <p:spPr>
          <a:xfrm>
            <a:off x="9473935" y="3013060"/>
            <a:ext cx="0" cy="459959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FEB94D-FE72-4058-85AD-5B870BBF480F}"/>
              </a:ext>
            </a:extLst>
          </p:cNvPr>
          <p:cNvCxnSpPr>
            <a:cxnSpLocks/>
          </p:cNvCxnSpPr>
          <p:nvPr/>
        </p:nvCxnSpPr>
        <p:spPr>
          <a:xfrm>
            <a:off x="10503028" y="3036352"/>
            <a:ext cx="0" cy="459959"/>
          </a:xfrm>
          <a:prstGeom prst="straightConnector1">
            <a:avLst/>
          </a:prstGeom>
          <a:ln>
            <a:solidFill>
              <a:srgbClr val="1545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EEDBC37-3C21-44A5-98EC-C4C87B0F50E8}"/>
              </a:ext>
            </a:extLst>
          </p:cNvPr>
          <p:cNvSpPr/>
          <p:nvPr/>
        </p:nvSpPr>
        <p:spPr>
          <a:xfrm>
            <a:off x="10237503" y="2428285"/>
            <a:ext cx="1244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Final Plan</a:t>
            </a:r>
          </a:p>
          <a:p>
            <a:pPr defTabSz="1219170">
              <a:buClr>
                <a:srgbClr val="000000"/>
              </a:buClr>
            </a:pPr>
            <a:r>
              <a:rPr lang="en-US" sz="1400" b="1" i="1" kern="0" dirty="0">
                <a:ln w="3175"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April 11, 2022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Project Timeline</a:t>
            </a:r>
          </a:p>
        </p:txBody>
      </p:sp>
    </p:spTree>
    <p:extLst>
      <p:ext uri="{BB962C8B-B14F-4D97-AF65-F5344CB8AC3E}">
        <p14:creationId xmlns:p14="http://schemas.microsoft.com/office/powerpoint/2010/main" val="372971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Public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01ED-FDD4-45F2-8F2F-F964196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5404" cy="43513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 Community Meetings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October 19, 2021 (70 attendees)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March 10, 2022 (25 attendees)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March 31, 2022 (150 attendees)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Visual Preference Survey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283 responses as of April 18, 2022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Focus Group Meetings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October 26, 2021 (15 participants)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 Business Owners and Parks/Conservation Representatives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7CF45-D15F-4DF5-8FE5-8D1A9D40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1825625"/>
            <a:ext cx="3676748" cy="2492287"/>
          </a:xfrm>
          <a:prstGeom prst="rect">
            <a:avLst/>
          </a:prstGeom>
          <a:noFill/>
          <a:ln>
            <a:solidFill>
              <a:srgbClr val="154562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329600-0B30-4123-A5C3-DC8CC22E9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221" y="2493183"/>
            <a:ext cx="2798307" cy="187163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DE2AAF4-C9DC-4979-8C88-631B8CCF9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32" y="4162893"/>
            <a:ext cx="3324543" cy="2215995"/>
          </a:xfrm>
          <a:prstGeom prst="rect">
            <a:avLst/>
          </a:prstGeom>
          <a:noFill/>
          <a:ln>
            <a:solidFill>
              <a:srgbClr val="154562"/>
            </a:solidFill>
          </a:ln>
        </p:spPr>
      </p:pic>
    </p:spTree>
    <p:extLst>
      <p:ext uri="{BB962C8B-B14F-4D97-AF65-F5344CB8AC3E}">
        <p14:creationId xmlns:p14="http://schemas.microsoft.com/office/powerpoint/2010/main" val="263115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Common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01ED-FDD4-45F2-8F2F-F964196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9425" cy="43513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Maintain Character of Highway 11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 scenic views, limit intensive uses, buffer development from highway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Minimum Standards for New Development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for a cohesive aesthetic, ensure new development blends in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Establishing Corridor Boundaries and Viewsheds Beyond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 viewsheds and distant vistas outside of the corridor boundary, prevent clear cutting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Improve Traffic and Safety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 intersections with high crashes, enforce speed limit, reduce truck traffic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46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4C6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F7E04DA-A406-4EA4-9374-400DE0CCF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19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Planning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01ED-FDD4-45F2-8F2F-F964196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9425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Design Guidelines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Addresses aesthetic of development (materials, roof design, signage, landscaping, lighting, parking), does not address use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Zoning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use and site design (landscaping, parking, setbacks, etc.), does not control design on its own – would need separate Overlay District for design controls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Conservation Subdivisions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Clusters homes into a small portion of the property, reserves the remainder as open space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7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781DBD2C-5C57-4306-A99A-31FC2614BE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37369"/>
          </a:xfrm>
          <a:prstGeom prst="rect">
            <a:avLst/>
          </a:prstGeom>
          <a:solidFill>
            <a:srgbClr val="5F7C94">
              <a:alpha val="3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300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Planning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01ED-FDD4-45F2-8F2F-F964196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39425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Low Impact Development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Requires each site to design according to topography, tree canopy, etc. and manages stormwater run-off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Tax Abatements and Exemptions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Provides tax incentives for a desired type of development </a:t>
            </a:r>
          </a:p>
          <a:p>
            <a:pPr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Conservation Easements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n>
                  <a:solidFill>
                    <a:srgbClr val="A2B4C6"/>
                  </a:solidFill>
                </a:ln>
                <a:solidFill>
                  <a:srgbClr val="1545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Protects significant natural, cultural, and/or historic resources through easements that restrict certain types of development</a:t>
            </a:r>
          </a:p>
          <a:p>
            <a:pPr lvl="1">
              <a:spcAft>
                <a:spcPts val="600"/>
              </a:spcAft>
            </a:pPr>
            <a:endParaRPr lang="en-US" dirty="0">
              <a:ln>
                <a:solidFill>
                  <a:srgbClr val="A2B4C6"/>
                </a:solidFill>
              </a:ln>
              <a:solidFill>
                <a:srgbClr val="15456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09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599</Words>
  <Application>Microsoft Office PowerPoint</Application>
  <PresentationFormat>Widescreen</PresentationFormat>
  <Paragraphs>87</Paragraphs>
  <Slides>16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Segoe UI Semibold</vt:lpstr>
      <vt:lpstr>Office Theme</vt:lpstr>
      <vt:lpstr>Final Report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Report Summary</dc:title>
  <dc:creator>Lance Estep</dc:creator>
  <cp:lastModifiedBy>Lance Estep</cp:lastModifiedBy>
  <cp:revision>11</cp:revision>
  <cp:lastPrinted>2022-04-18T19:19:00Z</cp:lastPrinted>
  <dcterms:created xsi:type="dcterms:W3CDTF">2022-04-14T18:59:31Z</dcterms:created>
  <dcterms:modified xsi:type="dcterms:W3CDTF">2022-04-18T19:20:22Z</dcterms:modified>
</cp:coreProperties>
</file>